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sldIdLst>
    <p:sldId id="278" r:id="rId5"/>
    <p:sldId id="279" r:id="rId6"/>
    <p:sldId id="281" r:id="rId7"/>
    <p:sldId id="292" r:id="rId8"/>
    <p:sldId id="280" r:id="rId9"/>
    <p:sldId id="294" r:id="rId10"/>
    <p:sldId id="256" r:id="rId11"/>
    <p:sldId id="284" r:id="rId12"/>
    <p:sldId id="296" r:id="rId13"/>
    <p:sldId id="262" r:id="rId14"/>
    <p:sldId id="263" r:id="rId15"/>
    <p:sldId id="297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5794" autoAdjust="0"/>
  </p:normalViewPr>
  <p:slideViewPr>
    <p:cSldViewPr snapToGrid="0" snapToObjects="1">
      <p:cViewPr varScale="1">
        <p:scale>
          <a:sx n="106" d="100"/>
          <a:sy n="106" d="100"/>
        </p:scale>
        <p:origin x="768" y="17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BAAF2-1675-46E6-BA2C-2826D1DAF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7F072-12EC-4001-AC82-3D44BFB554CD}">
      <dgm:prSet/>
      <dgm:spPr/>
      <dgm:t>
        <a:bodyPr/>
        <a:lstStyle/>
        <a:p>
          <a:pPr>
            <a:defRPr b="1"/>
          </a:pPr>
          <a:r>
            <a:rPr lang="en-US"/>
            <a:t>Overview</a:t>
          </a:r>
        </a:p>
      </dgm:t>
    </dgm:pt>
    <dgm:pt modelId="{7103EFF3-CFD7-4DD4-85FD-0C29D21E3BE3}" type="parTrans" cxnId="{371473C5-9D67-40D0-BBBF-83F6B1FB2723}">
      <dgm:prSet/>
      <dgm:spPr/>
      <dgm:t>
        <a:bodyPr/>
        <a:lstStyle/>
        <a:p>
          <a:endParaRPr lang="en-US"/>
        </a:p>
      </dgm:t>
    </dgm:pt>
    <dgm:pt modelId="{7D5309D0-283B-493D-9D39-412928A15793}" type="sibTrans" cxnId="{371473C5-9D67-40D0-BBBF-83F6B1FB2723}">
      <dgm:prSet/>
      <dgm:spPr/>
      <dgm:t>
        <a:bodyPr/>
        <a:lstStyle/>
        <a:p>
          <a:endParaRPr lang="en-US"/>
        </a:p>
      </dgm:t>
    </dgm:pt>
    <dgm:pt modelId="{7E4C842A-1BA3-46F6-8389-7D17CEAC1C65}">
      <dgm:prSet/>
      <dgm:spPr/>
      <dgm:t>
        <a:bodyPr/>
        <a:lstStyle/>
        <a:p>
          <a:r>
            <a:rPr lang="en-US"/>
            <a:t>Priorities</a:t>
          </a:r>
        </a:p>
      </dgm:t>
    </dgm:pt>
    <dgm:pt modelId="{20A57765-9F4C-4E55-8A0D-717FA7E28462}" type="parTrans" cxnId="{4D43964B-B308-4902-A2ED-436DF2BB8ADC}">
      <dgm:prSet/>
      <dgm:spPr/>
      <dgm:t>
        <a:bodyPr/>
        <a:lstStyle/>
        <a:p>
          <a:endParaRPr lang="en-US"/>
        </a:p>
      </dgm:t>
    </dgm:pt>
    <dgm:pt modelId="{D73E3855-E591-477A-8FE5-CC7BD7F480E8}" type="sibTrans" cxnId="{4D43964B-B308-4902-A2ED-436DF2BB8ADC}">
      <dgm:prSet/>
      <dgm:spPr/>
      <dgm:t>
        <a:bodyPr/>
        <a:lstStyle/>
        <a:p>
          <a:endParaRPr lang="en-US"/>
        </a:p>
      </dgm:t>
    </dgm:pt>
    <dgm:pt modelId="{8D9CDC82-94FA-43F2-A0E6-76A56025C80B}">
      <dgm:prSet/>
      <dgm:spPr/>
      <dgm:t>
        <a:bodyPr/>
        <a:lstStyle/>
        <a:p>
          <a:r>
            <a:rPr lang="en-US"/>
            <a:t>Key Aspects</a:t>
          </a:r>
        </a:p>
      </dgm:t>
    </dgm:pt>
    <dgm:pt modelId="{12A4C850-402D-4E70-8139-7D4AE923D912}" type="parTrans" cxnId="{F8348AFB-D497-4EF4-BC6A-00858545206E}">
      <dgm:prSet/>
      <dgm:spPr/>
      <dgm:t>
        <a:bodyPr/>
        <a:lstStyle/>
        <a:p>
          <a:endParaRPr lang="en-US"/>
        </a:p>
      </dgm:t>
    </dgm:pt>
    <dgm:pt modelId="{8527A8C2-78DA-4EB4-8536-9308AAB2E90F}" type="sibTrans" cxnId="{F8348AFB-D497-4EF4-BC6A-00858545206E}">
      <dgm:prSet/>
      <dgm:spPr/>
      <dgm:t>
        <a:bodyPr/>
        <a:lstStyle/>
        <a:p>
          <a:endParaRPr lang="en-US"/>
        </a:p>
      </dgm:t>
    </dgm:pt>
    <dgm:pt modelId="{E4E89821-637D-41E0-B006-BB661ABD7B94}">
      <dgm:prSet/>
      <dgm:spPr/>
      <dgm:t>
        <a:bodyPr/>
        <a:lstStyle/>
        <a:p>
          <a:pPr>
            <a:defRPr b="1"/>
          </a:pPr>
          <a:r>
            <a:rPr lang="en-US"/>
            <a:t>SMART GOALS</a:t>
          </a:r>
        </a:p>
      </dgm:t>
    </dgm:pt>
    <dgm:pt modelId="{F9E5CB0C-5AB4-4560-9D10-35E69B0A753D}" type="parTrans" cxnId="{EFDEB3CD-BF27-4AD1-937A-0AE95184A662}">
      <dgm:prSet/>
      <dgm:spPr/>
      <dgm:t>
        <a:bodyPr/>
        <a:lstStyle/>
        <a:p>
          <a:endParaRPr lang="en-US"/>
        </a:p>
      </dgm:t>
    </dgm:pt>
    <dgm:pt modelId="{82E47E7A-FDB6-43E1-B906-FB93EC6BBF65}" type="sibTrans" cxnId="{EFDEB3CD-BF27-4AD1-937A-0AE95184A662}">
      <dgm:prSet/>
      <dgm:spPr/>
      <dgm:t>
        <a:bodyPr/>
        <a:lstStyle/>
        <a:p>
          <a:endParaRPr lang="en-US"/>
        </a:p>
      </dgm:t>
    </dgm:pt>
    <dgm:pt modelId="{DDB7F542-D788-4642-9055-6D2A6ED80571}" type="pres">
      <dgm:prSet presAssocID="{7A4BAAF2-1675-46E6-BA2C-2826D1DAF3EE}" presName="linear" presStyleCnt="0">
        <dgm:presLayoutVars>
          <dgm:dir/>
          <dgm:animLvl val="lvl"/>
          <dgm:resizeHandles val="exact"/>
        </dgm:presLayoutVars>
      </dgm:prSet>
      <dgm:spPr/>
    </dgm:pt>
    <dgm:pt modelId="{DF6DCCA4-83FB-44D3-9896-C8455597D2A9}" type="pres">
      <dgm:prSet presAssocID="{AED7F072-12EC-4001-AC82-3D44BFB554CD}" presName="parentLin" presStyleCnt="0"/>
      <dgm:spPr/>
    </dgm:pt>
    <dgm:pt modelId="{70E873C9-26C6-4472-AE26-68A6D9840A6F}" type="pres">
      <dgm:prSet presAssocID="{AED7F072-12EC-4001-AC82-3D44BFB554CD}" presName="parentLeftMargin" presStyleLbl="node1" presStyleIdx="0" presStyleCnt="2"/>
      <dgm:spPr/>
    </dgm:pt>
    <dgm:pt modelId="{0D6B2DC6-63A6-4972-9A47-8A2678455242}" type="pres">
      <dgm:prSet presAssocID="{AED7F072-12EC-4001-AC82-3D44BFB554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26155-B89A-4D05-8F6E-45504FBBFB76}" type="pres">
      <dgm:prSet presAssocID="{AED7F072-12EC-4001-AC82-3D44BFB554CD}" presName="negativeSpace" presStyleCnt="0"/>
      <dgm:spPr/>
    </dgm:pt>
    <dgm:pt modelId="{B4CBBE68-C870-42D6-A461-A277438E2160}" type="pres">
      <dgm:prSet presAssocID="{AED7F072-12EC-4001-AC82-3D44BFB554CD}" presName="childText" presStyleLbl="conFgAcc1" presStyleIdx="0" presStyleCnt="2">
        <dgm:presLayoutVars>
          <dgm:bulletEnabled val="1"/>
        </dgm:presLayoutVars>
      </dgm:prSet>
      <dgm:spPr/>
    </dgm:pt>
    <dgm:pt modelId="{2AA20B16-702C-4CC6-86BB-5C3E5DA45A6D}" type="pres">
      <dgm:prSet presAssocID="{7D5309D0-283B-493D-9D39-412928A15793}" presName="spaceBetweenRectangles" presStyleCnt="0"/>
      <dgm:spPr/>
    </dgm:pt>
    <dgm:pt modelId="{3101FFBF-D7A6-4D28-94C5-B5419721DEB7}" type="pres">
      <dgm:prSet presAssocID="{E4E89821-637D-41E0-B006-BB661ABD7B94}" presName="parentLin" presStyleCnt="0"/>
      <dgm:spPr/>
    </dgm:pt>
    <dgm:pt modelId="{627CDB93-06EA-4187-B6AE-6FCC395B233F}" type="pres">
      <dgm:prSet presAssocID="{E4E89821-637D-41E0-B006-BB661ABD7B94}" presName="parentLeftMargin" presStyleLbl="node1" presStyleIdx="0" presStyleCnt="2"/>
      <dgm:spPr/>
    </dgm:pt>
    <dgm:pt modelId="{99A4EA19-2C48-4F1F-B2FE-583F7197CC8B}" type="pres">
      <dgm:prSet presAssocID="{E4E89821-637D-41E0-B006-BB661ABD7B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6FF9E4-C0A3-4DB8-83A5-13FAE65910CB}" type="pres">
      <dgm:prSet presAssocID="{E4E89821-637D-41E0-B006-BB661ABD7B94}" presName="negativeSpace" presStyleCnt="0"/>
      <dgm:spPr/>
    </dgm:pt>
    <dgm:pt modelId="{F5A5D594-737C-4176-A75C-ECD1AB2864CB}" type="pres">
      <dgm:prSet presAssocID="{E4E89821-637D-41E0-B006-BB661ABD7B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1BED40-65CD-4C69-9448-C8AFF797549A}" type="presOf" srcId="{E4E89821-637D-41E0-B006-BB661ABD7B94}" destId="{627CDB93-06EA-4187-B6AE-6FCC395B233F}" srcOrd="0" destOrd="0" presId="urn:microsoft.com/office/officeart/2005/8/layout/list1"/>
    <dgm:cxn modelId="{B93D584B-4819-4A9C-829E-354E37284375}" type="presOf" srcId="{AED7F072-12EC-4001-AC82-3D44BFB554CD}" destId="{70E873C9-26C6-4472-AE26-68A6D9840A6F}" srcOrd="0" destOrd="0" presId="urn:microsoft.com/office/officeart/2005/8/layout/list1"/>
    <dgm:cxn modelId="{4D43964B-B308-4902-A2ED-436DF2BB8ADC}" srcId="{AED7F072-12EC-4001-AC82-3D44BFB554CD}" destId="{7E4C842A-1BA3-46F6-8389-7D17CEAC1C65}" srcOrd="0" destOrd="0" parTransId="{20A57765-9F4C-4E55-8A0D-717FA7E28462}" sibTransId="{D73E3855-E591-477A-8FE5-CC7BD7F480E8}"/>
    <dgm:cxn modelId="{613F4A61-7460-4C75-B63A-CFB63C728B62}" type="presOf" srcId="{7E4C842A-1BA3-46F6-8389-7D17CEAC1C65}" destId="{B4CBBE68-C870-42D6-A461-A277438E2160}" srcOrd="0" destOrd="0" presId="urn:microsoft.com/office/officeart/2005/8/layout/list1"/>
    <dgm:cxn modelId="{35F6D3B6-4FB7-487E-8AB7-93F8A4FD8815}" type="presOf" srcId="{8D9CDC82-94FA-43F2-A0E6-76A56025C80B}" destId="{B4CBBE68-C870-42D6-A461-A277438E2160}" srcOrd="0" destOrd="1" presId="urn:microsoft.com/office/officeart/2005/8/layout/list1"/>
    <dgm:cxn modelId="{371473C5-9D67-40D0-BBBF-83F6B1FB2723}" srcId="{7A4BAAF2-1675-46E6-BA2C-2826D1DAF3EE}" destId="{AED7F072-12EC-4001-AC82-3D44BFB554CD}" srcOrd="0" destOrd="0" parTransId="{7103EFF3-CFD7-4DD4-85FD-0C29D21E3BE3}" sibTransId="{7D5309D0-283B-493D-9D39-412928A15793}"/>
    <dgm:cxn modelId="{EFDEB3CD-BF27-4AD1-937A-0AE95184A662}" srcId="{7A4BAAF2-1675-46E6-BA2C-2826D1DAF3EE}" destId="{E4E89821-637D-41E0-B006-BB661ABD7B94}" srcOrd="1" destOrd="0" parTransId="{F9E5CB0C-5AB4-4560-9D10-35E69B0A753D}" sibTransId="{82E47E7A-FDB6-43E1-B906-FB93EC6BBF65}"/>
    <dgm:cxn modelId="{47AC42D1-4F92-4E2E-9AEB-AE12A42044AB}" type="presOf" srcId="{7A4BAAF2-1675-46E6-BA2C-2826D1DAF3EE}" destId="{DDB7F542-D788-4642-9055-6D2A6ED80571}" srcOrd="0" destOrd="0" presId="urn:microsoft.com/office/officeart/2005/8/layout/list1"/>
    <dgm:cxn modelId="{483AA9D9-0EBF-4D78-B08B-E612685A6BC3}" type="presOf" srcId="{E4E89821-637D-41E0-B006-BB661ABD7B94}" destId="{99A4EA19-2C48-4F1F-B2FE-583F7197CC8B}" srcOrd="1" destOrd="0" presId="urn:microsoft.com/office/officeart/2005/8/layout/list1"/>
    <dgm:cxn modelId="{031137F5-C105-454A-BE24-9DC1A5BDEA55}" type="presOf" srcId="{AED7F072-12EC-4001-AC82-3D44BFB554CD}" destId="{0D6B2DC6-63A6-4972-9A47-8A2678455242}" srcOrd="1" destOrd="0" presId="urn:microsoft.com/office/officeart/2005/8/layout/list1"/>
    <dgm:cxn modelId="{F8348AFB-D497-4EF4-BC6A-00858545206E}" srcId="{AED7F072-12EC-4001-AC82-3D44BFB554CD}" destId="{8D9CDC82-94FA-43F2-A0E6-76A56025C80B}" srcOrd="1" destOrd="0" parTransId="{12A4C850-402D-4E70-8139-7D4AE923D912}" sibTransId="{8527A8C2-78DA-4EB4-8536-9308AAB2E90F}"/>
    <dgm:cxn modelId="{228264FE-393E-481C-9A47-F37D085F0C56}" type="presParOf" srcId="{DDB7F542-D788-4642-9055-6D2A6ED80571}" destId="{DF6DCCA4-83FB-44D3-9896-C8455597D2A9}" srcOrd="0" destOrd="0" presId="urn:microsoft.com/office/officeart/2005/8/layout/list1"/>
    <dgm:cxn modelId="{2708FA96-A21B-4BFC-83D3-DF1381BBC9E0}" type="presParOf" srcId="{DF6DCCA4-83FB-44D3-9896-C8455597D2A9}" destId="{70E873C9-26C6-4472-AE26-68A6D9840A6F}" srcOrd="0" destOrd="0" presId="urn:microsoft.com/office/officeart/2005/8/layout/list1"/>
    <dgm:cxn modelId="{3056230F-E1E3-4926-91D0-23A45762373B}" type="presParOf" srcId="{DF6DCCA4-83FB-44D3-9896-C8455597D2A9}" destId="{0D6B2DC6-63A6-4972-9A47-8A2678455242}" srcOrd="1" destOrd="0" presId="urn:microsoft.com/office/officeart/2005/8/layout/list1"/>
    <dgm:cxn modelId="{EA9B79FF-4B97-400E-861C-65818B390ED3}" type="presParOf" srcId="{DDB7F542-D788-4642-9055-6D2A6ED80571}" destId="{59826155-B89A-4D05-8F6E-45504FBBFB76}" srcOrd="1" destOrd="0" presId="urn:microsoft.com/office/officeart/2005/8/layout/list1"/>
    <dgm:cxn modelId="{F5DA39F1-0BF5-4D8F-B5D2-9CA12044C98A}" type="presParOf" srcId="{DDB7F542-D788-4642-9055-6D2A6ED80571}" destId="{B4CBBE68-C870-42D6-A461-A277438E2160}" srcOrd="2" destOrd="0" presId="urn:microsoft.com/office/officeart/2005/8/layout/list1"/>
    <dgm:cxn modelId="{99E0A92D-B1E8-428D-8C88-AF2BA6C06276}" type="presParOf" srcId="{DDB7F542-D788-4642-9055-6D2A6ED80571}" destId="{2AA20B16-702C-4CC6-86BB-5C3E5DA45A6D}" srcOrd="3" destOrd="0" presId="urn:microsoft.com/office/officeart/2005/8/layout/list1"/>
    <dgm:cxn modelId="{760F5AE1-E4C8-44C2-A8B9-5834885D8ADF}" type="presParOf" srcId="{DDB7F542-D788-4642-9055-6D2A6ED80571}" destId="{3101FFBF-D7A6-4D28-94C5-B5419721DEB7}" srcOrd="4" destOrd="0" presId="urn:microsoft.com/office/officeart/2005/8/layout/list1"/>
    <dgm:cxn modelId="{6792F1CD-ABB8-44CD-BA27-C8003FAF81EC}" type="presParOf" srcId="{3101FFBF-D7A6-4D28-94C5-B5419721DEB7}" destId="{627CDB93-06EA-4187-B6AE-6FCC395B233F}" srcOrd="0" destOrd="0" presId="urn:microsoft.com/office/officeart/2005/8/layout/list1"/>
    <dgm:cxn modelId="{9A8FEF6D-6DAE-43B5-A417-C3A1421C1C2C}" type="presParOf" srcId="{3101FFBF-D7A6-4D28-94C5-B5419721DEB7}" destId="{99A4EA19-2C48-4F1F-B2FE-583F7197CC8B}" srcOrd="1" destOrd="0" presId="urn:microsoft.com/office/officeart/2005/8/layout/list1"/>
    <dgm:cxn modelId="{64E41458-A204-4F2E-BB15-C6B7C56C99F0}" type="presParOf" srcId="{DDB7F542-D788-4642-9055-6D2A6ED80571}" destId="{F96FF9E4-C0A3-4DB8-83A5-13FAE65910CB}" srcOrd="5" destOrd="0" presId="urn:microsoft.com/office/officeart/2005/8/layout/list1"/>
    <dgm:cxn modelId="{2F0AAF2E-5D6C-434A-8E80-C89C9EDD71BE}" type="presParOf" srcId="{DDB7F542-D788-4642-9055-6D2A6ED80571}" destId="{F5A5D594-737C-4176-A75C-ECD1AB2864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BE68-C870-42D6-A461-A277438E2160}">
      <dsp:nvSpPr>
        <dsp:cNvPr id="0" name=""/>
        <dsp:cNvSpPr/>
      </dsp:nvSpPr>
      <dsp:spPr>
        <a:xfrm>
          <a:off x="0" y="580899"/>
          <a:ext cx="6172199" cy="2518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812292" rIns="479031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Priorities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Key Aspects</a:t>
          </a:r>
        </a:p>
      </dsp:txBody>
      <dsp:txXfrm>
        <a:off x="0" y="580899"/>
        <a:ext cx="6172199" cy="2518425"/>
      </dsp:txXfrm>
    </dsp:sp>
    <dsp:sp modelId="{0D6B2DC6-63A6-4972-9A47-8A2678455242}">
      <dsp:nvSpPr>
        <dsp:cNvPr id="0" name=""/>
        <dsp:cNvSpPr/>
      </dsp:nvSpPr>
      <dsp:spPr>
        <a:xfrm>
          <a:off x="308610" y="5259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Overview</a:t>
          </a:r>
        </a:p>
      </dsp:txBody>
      <dsp:txXfrm>
        <a:off x="364811" y="61460"/>
        <a:ext cx="4208138" cy="1038878"/>
      </dsp:txXfrm>
    </dsp:sp>
    <dsp:sp modelId="{F5A5D594-737C-4176-A75C-ECD1AB2864CB}">
      <dsp:nvSpPr>
        <dsp:cNvPr id="0" name=""/>
        <dsp:cNvSpPr/>
      </dsp:nvSpPr>
      <dsp:spPr>
        <a:xfrm>
          <a:off x="0" y="3885565"/>
          <a:ext cx="617219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EA19-2C48-4F1F-B2FE-583F7197CC8B}">
      <dsp:nvSpPr>
        <dsp:cNvPr id="0" name=""/>
        <dsp:cNvSpPr/>
      </dsp:nvSpPr>
      <dsp:spPr>
        <a:xfrm>
          <a:off x="308610" y="3309925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SMART GOALS</a:t>
          </a:r>
        </a:p>
      </dsp:txBody>
      <dsp:txXfrm>
        <a:off x="364811" y="3366126"/>
        <a:ext cx="420813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8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72dd9c4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72dd9c4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Dunbar is doing better in general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Similar to benteen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Looking at all the Jackson schools not too far behind with developing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Developing at the same levels across the district and other schools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72dd9c466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72dd9c466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 students meet distinguished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students are developing in math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 below the district averages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Wanting to do observations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Principal’s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72dd9c466_0_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2021-2022 ELA GMAS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171" name="Google Shape;171;g1472dd9c46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79" y="2387679"/>
            <a:ext cx="11254199" cy="32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72dd9c466_2_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2021-2022 Math GMAS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177" name="Google Shape;177;g1472dd9c466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25" y="2084929"/>
            <a:ext cx="11476351" cy="29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787527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41" y="1941957"/>
            <a:ext cx="5693664" cy="3420618"/>
          </a:xfrm>
        </p:spPr>
        <p:txBody>
          <a:bodyPr/>
          <a:lstStyle/>
          <a:p>
            <a:r>
              <a:rPr lang="en-US" dirty="0"/>
              <a:t>School Start Update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Overview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GMAS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start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680591"/>
            <a:ext cx="6766560" cy="2805684"/>
          </a:xfrm>
        </p:spPr>
        <p:txBody>
          <a:bodyPr/>
          <a:lstStyle/>
          <a:p>
            <a:r>
              <a:rPr lang="en-US" dirty="0"/>
              <a:t>General Information about Start of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8412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8408"/>
              </p:ext>
            </p:extLst>
          </p:nvPr>
        </p:nvGraphicFramePr>
        <p:xfrm>
          <a:off x="4219575" y="4313176"/>
          <a:ext cx="6397534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$ 84,000 </a:t>
                      </a:r>
                    </a:p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(This is about $4500 for the one student and $79,00 from reserves)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524000" y="1803119"/>
            <a:ext cx="1837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7601725" y="2461073"/>
            <a:ext cx="2585100" cy="103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7601718" y="3630922"/>
            <a:ext cx="2585126" cy="477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-Safety patrol/Restorative student leaders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-Restorative practice committee/Coach next year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student clubs with clear objectives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7601725" y="4416403"/>
            <a:ext cx="2585100" cy="938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-IB Training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-Create pipeline for aspiring leaders through flexible master teacher teams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-Differentiated professional learning &amp; vertical monthly Teaming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-Clearly flesh out new teacher mentor program (Teacher rounds)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7601718" y="5653034"/>
            <a:ext cx="2585126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-Monthly community engagement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coffees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-Student-Led restorative practice group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Quarterly student learning showcase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111141" y="22257"/>
            <a:ext cx="1837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F. A. Toomer</a:t>
            </a:r>
            <a:endParaRPr sz="1400" b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Strategic Plan</a:t>
            </a:r>
            <a:endParaRPr sz="1400" b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2021-2025</a:t>
            </a:r>
            <a:endParaRPr sz="1400" b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516899" y="60590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520766" y="1786689"/>
            <a:ext cx="18378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2121397" y="910254"/>
            <a:ext cx="2468880" cy="7941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en-U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reading from 25% to 35% by 2025</a:t>
            </a:r>
            <a:b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4851038" y="920870"/>
            <a:ext cx="2468880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en-U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math from 25% to 35% by</a:t>
            </a:r>
            <a:r>
              <a:rPr lang="en-US" sz="10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sz="100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601723" y="926709"/>
            <a:ext cx="2468880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en-U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000"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out of school suspensions will decrease from 29 days to 15 days by</a:t>
            </a:r>
            <a:r>
              <a:rPr lang="en-US" sz="10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sz="100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rgbClr val="000000"/>
                </a:buClr>
                <a:buSzPts val="1200"/>
              </a:pPr>
              <a:t>7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526923" y="1808081"/>
            <a:ext cx="18378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506997" y="2477255"/>
            <a:ext cx="24189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590" indent="-165092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90" indent="-165092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491022" y="4594882"/>
            <a:ext cx="3828893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Create and support a development path for all staff that includes school based leadership. 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Foster a “whole adult” system of support.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Foster the culture of individualized support for all staff members. 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004328" y="-51907"/>
            <a:ext cx="366367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Toomer, we cultivate global citizens and life-long learners through inquiry, voice, choice, and agency. We provide a safe and equitable community that embraces diversity to inspire students to become critical agents of change.</a:t>
            </a:r>
            <a:endParaRPr sz="10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564739" y="-14992"/>
            <a:ext cx="349090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caring school embracing community, respect, honesty and hard work.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39"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39"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577013" y="5638131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39"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506998" y="5542451"/>
            <a:ext cx="382889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900"/>
            </a:pPr>
            <a:r>
              <a:rPr lang="en-US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and implement a parent engagement plan, based on mutual communication and impact data.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Create a mentorship programs for students and staff, students and students, students and parents. 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900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Foster a culture of staff, student, parent, and community voice. 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90999" y="2405562"/>
            <a:ext cx="3828900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 Intentionally focus on closing the sub groups achievement gaps.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Implement research-based teaching strategies supported by student data. 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Create a system of supporting problem solving and action with students and staff through the lens of IB.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Create and implement a system that promotes equitable practices in all areas of the school community. </a:t>
            </a:r>
            <a:endParaRPr sz="9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487699" y="3630925"/>
            <a:ext cx="38355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 Foster a system of restorative practices that include students, staff, and families and all wrap around services.</a:t>
            </a:r>
            <a:endParaRPr sz="9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Implement a robust wrap around program with clear goals, communication plan, and measurement structure.</a:t>
            </a:r>
            <a:endParaRPr sz="9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572625" y="2393575"/>
            <a:ext cx="2643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-Weekly IB Unit Planning &amp; Reflection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-Mid-Year intervention Plans &amp; data review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-Equity Team/Monthly Meetings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-Intentional 360 instruction around individual learning gaps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800"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conceptual learning &amp; implementing research based mathematical teaching &amp; learning  practices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E552AF1F-A9EB-8B8C-84F5-96E7FE5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75" y="187325"/>
            <a:ext cx="3932237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/>
              <a:t>Strategic Plan Smart Goals</a:t>
            </a:r>
          </a:p>
        </p:txBody>
      </p:sp>
      <p:sp>
        <p:nvSpPr>
          <p:cNvPr id="19" name="Slide Number Placeholder 217">
            <a:extLst>
              <a:ext uri="{FF2B5EF4-FFF2-40B4-BE49-F238E27FC236}">
                <a16:creationId xmlns:a16="http://schemas.microsoft.com/office/drawing/2014/main" id="{7B2A5DC9-6E33-15B9-4BE1-C5FAD21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20" name="TextBox 137">
            <a:extLst>
              <a:ext uri="{FF2B5EF4-FFF2-40B4-BE49-F238E27FC236}">
                <a16:creationId xmlns:a16="http://schemas.microsoft.com/office/drawing/2014/main" id="{6E0E6B7C-95F4-2904-62C0-6FD7E52F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29128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99D24A8-4B2C-D081-0A53-7BCBDA400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01" y="2048125"/>
            <a:ext cx="3390476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603753"/>
            <a:ext cx="6400800" cy="2901697"/>
          </a:xfrm>
        </p:spPr>
        <p:txBody>
          <a:bodyPr/>
          <a:lstStyle/>
          <a:p>
            <a:r>
              <a:rPr lang="en-US" dirty="0"/>
              <a:t>Georgia Milestones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AAAB5-2FA2-492E-9640-D5EF86DC65FA}">
  <ds:schemaRefs>
    <ds:schemaRef ds:uri="http://schemas.microsoft.com/office/2006/metadata/properties"/>
    <ds:schemaRef ds:uri="http://schemas.microsoft.com/office/infopath/2007/PartnerControls"/>
    <ds:schemaRef ds:uri="d37e30bb-5f32-4411-a640-0b4044b692bf"/>
    <ds:schemaRef ds:uri="ffb952a0-74d9-4848-89d6-000c4b1b707a"/>
  </ds:schemaRefs>
</ds:datastoreItem>
</file>

<file path=customXml/itemProps2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1154AA-9768-4CFC-871F-026B95E24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295</TotalTime>
  <Words>708</Words>
  <Application>Microsoft Macintosh PowerPoint</Application>
  <PresentationFormat>Widescreen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Love Ya Like A Sister</vt:lpstr>
      <vt:lpstr>Sabon Next LT</vt:lpstr>
      <vt:lpstr>Verdana</vt:lpstr>
      <vt:lpstr>Office Theme</vt:lpstr>
      <vt:lpstr>Principal’s Report </vt:lpstr>
      <vt:lpstr>TOPICS</vt:lpstr>
      <vt:lpstr>School start UPDATE</vt:lpstr>
      <vt:lpstr>General Information about Start of School</vt:lpstr>
      <vt:lpstr>Enrollment</vt:lpstr>
      <vt:lpstr>2021-2025 Strategic Plan</vt:lpstr>
      <vt:lpstr>PowerPoint Presentation</vt:lpstr>
      <vt:lpstr>Strategic Plan Smart Goals</vt:lpstr>
      <vt:lpstr>Georgia Milestones Assessment Results</vt:lpstr>
      <vt:lpstr>2021-2022 ELA GMAS</vt:lpstr>
      <vt:lpstr>2021-2022 Math GMAS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 </dc:title>
  <dc:subject/>
  <dc:creator>Jacobi, Diane</dc:creator>
  <cp:lastModifiedBy>CLARK, KAITLIN</cp:lastModifiedBy>
  <cp:revision>3</cp:revision>
  <dcterms:created xsi:type="dcterms:W3CDTF">2022-08-12T14:07:56Z</dcterms:created>
  <dcterms:modified xsi:type="dcterms:W3CDTF">2022-09-14T11:41:03Z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